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7ed57282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7ed57282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77ed572821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77ed572821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77ed572821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77ed572821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77ed572821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77ed572821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77ed572821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77ed572821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77ed572821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77ed572821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77ed572821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77ed572821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77ed572821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77ed572821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77ed57282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77ed57282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77ed57282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77ed57282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77ed57282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77ed57282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7ed57282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7ed57282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77ed57282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77ed57282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77ed57282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77ed57282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77ed572821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77ed572821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6.jpg"/><Relationship Id="rId5" Type="http://schemas.openxmlformats.org/officeDocument/2006/relationships/image" Target="../media/image25.jpg"/><Relationship Id="rId6" Type="http://schemas.openxmlformats.org/officeDocument/2006/relationships/image" Target="../media/image27.jp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github.com/KimNamKwang/Holy_Moly/blob/main/Screen_Definition/Screen_Definition(Holy_Moly)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rAKmbw8oyhs" TargetMode="External"/><Relationship Id="rId4" Type="http://schemas.openxmlformats.org/officeDocument/2006/relationships/hyperlink" Target="https://www.youtube.com/watch?v=rAKmbw8oyhs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-52250" y="-51825"/>
            <a:ext cx="9205200" cy="5196000"/>
          </a:xfrm>
          <a:prstGeom prst="rect">
            <a:avLst/>
          </a:prstGeom>
          <a:solidFill>
            <a:srgbClr val="0085FF">
              <a:alpha val="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-52250" y="-19200"/>
            <a:ext cx="5920800" cy="5181900"/>
          </a:xfrm>
          <a:prstGeom prst="rect">
            <a:avLst/>
          </a:prstGeom>
          <a:solidFill>
            <a:srgbClr val="0085FF">
              <a:alpha val="14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5798600" y="-38325"/>
            <a:ext cx="69900" cy="5181900"/>
          </a:xfrm>
          <a:prstGeom prst="rect">
            <a:avLst/>
          </a:prstGeom>
          <a:solidFill>
            <a:srgbClr val="46A7FF">
              <a:alpha val="54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5798600" y="1782000"/>
            <a:ext cx="69900" cy="4692000"/>
          </a:xfrm>
          <a:prstGeom prst="rect">
            <a:avLst/>
          </a:prstGeom>
          <a:solidFill>
            <a:srgbClr val="00FFFF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5798600" y="2943450"/>
            <a:ext cx="69900" cy="3246300"/>
          </a:xfrm>
          <a:prstGeom prst="rect">
            <a:avLst/>
          </a:prstGeom>
          <a:solidFill>
            <a:srgbClr val="0000FF">
              <a:alpha val="32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>
            <p:ph idx="4294967295" type="ctrTitle"/>
          </p:nvPr>
        </p:nvSpPr>
        <p:spPr>
          <a:xfrm>
            <a:off x="5920850" y="1704525"/>
            <a:ext cx="3099900" cy="2637300"/>
          </a:xfrm>
          <a:prstGeom prst="rect">
            <a:avLst/>
          </a:prstGeom>
          <a:effectLst>
            <a:outerShdw blurRad="57150" rotWithShape="0" algn="bl" dir="1860000" dist="19050">
              <a:srgbClr val="000000">
                <a:alpha val="79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400">
                <a:solidFill>
                  <a:schemeClr val="lt1"/>
                </a:solidFill>
              </a:rPr>
              <a:t>홀리몰리</a:t>
            </a:r>
            <a:endParaRPr b="1" sz="3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400">
                <a:solidFill>
                  <a:schemeClr val="lt1"/>
                </a:solidFill>
              </a:rPr>
              <a:t>세미프로젝트</a:t>
            </a:r>
            <a:endParaRPr b="1" sz="3400">
              <a:solidFill>
                <a:schemeClr val="lt1"/>
              </a:solidFill>
            </a:endParaRPr>
          </a:p>
        </p:txBody>
      </p:sp>
      <p:cxnSp>
        <p:nvCxnSpPr>
          <p:cNvPr id="63" name="Google Shape;63;p13"/>
          <p:cNvCxnSpPr/>
          <p:nvPr/>
        </p:nvCxnSpPr>
        <p:spPr>
          <a:xfrm>
            <a:off x="87500" y="83925"/>
            <a:ext cx="165900" cy="165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3"/>
          <p:cNvSpPr txBox="1"/>
          <p:nvPr>
            <p:ph idx="4294967295" type="subTitle"/>
          </p:nvPr>
        </p:nvSpPr>
        <p:spPr>
          <a:xfrm>
            <a:off x="189425" y="173625"/>
            <a:ext cx="1801800" cy="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2022. 10. 27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" name="Google Shape;65;p13"/>
          <p:cNvSpPr txBox="1"/>
          <p:nvPr>
            <p:ph idx="4294967295" type="subTitle"/>
          </p:nvPr>
        </p:nvSpPr>
        <p:spPr>
          <a:xfrm>
            <a:off x="7248200" y="4764600"/>
            <a:ext cx="1951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김남광 김석진 안지영 이재현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6" name="Google Shape;66;p13"/>
          <p:cNvCxnSpPr/>
          <p:nvPr/>
        </p:nvCxnSpPr>
        <p:spPr>
          <a:xfrm>
            <a:off x="5990700" y="2747375"/>
            <a:ext cx="3056400" cy="1764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3"/>
          <p:cNvSpPr txBox="1"/>
          <p:nvPr>
            <p:ph idx="4294967295" type="subTitle"/>
          </p:nvPr>
        </p:nvSpPr>
        <p:spPr>
          <a:xfrm rot="1679400">
            <a:off x="7322960" y="3702352"/>
            <a:ext cx="1801978" cy="34127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HollyMolly…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00" y="1024325"/>
            <a:ext cx="6531035" cy="39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6750725" y="1024350"/>
            <a:ext cx="2123400" cy="3929700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-283675" y="12875"/>
            <a:ext cx="94278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   </a:t>
            </a:r>
            <a:r>
              <a:rPr b="1" lang="ko" sz="1800"/>
              <a:t>자바사용코드</a:t>
            </a:r>
            <a:endParaRPr b="1" sz="1800"/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통계기능 : SUM으로 답항별 개수를 더하고 GROUP BY로 질문별 답항의 수를 묶어 화면정의서대로 나올 수 있게 기술하였음.</a:t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9" name="Google Shape;179;p22"/>
          <p:cNvSpPr txBox="1"/>
          <p:nvPr>
            <p:ph idx="1" type="subTitle"/>
          </p:nvPr>
        </p:nvSpPr>
        <p:spPr>
          <a:xfrm>
            <a:off x="0" y="12875"/>
            <a:ext cx="1801800" cy="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10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80" name="Google Shape;180;p22"/>
          <p:cNvCxnSpPr/>
          <p:nvPr/>
        </p:nvCxnSpPr>
        <p:spPr>
          <a:xfrm>
            <a:off x="52550" y="52975"/>
            <a:ext cx="12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/>
        </p:nvSpPr>
        <p:spPr>
          <a:xfrm>
            <a:off x="-283675" y="12875"/>
            <a:ext cx="10387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   자바사용코드</a:t>
            </a:r>
            <a:endParaRPr b="1" sz="1800"/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검색</a:t>
            </a:r>
            <a:r>
              <a:rPr lang="ko" sz="1500"/>
              <a:t>기능 : </a:t>
            </a:r>
            <a:r>
              <a:rPr lang="ko" sz="1500">
                <a:solidFill>
                  <a:schemeClr val="dk1"/>
                </a:solidFill>
              </a:rPr>
              <a:t>개인별기능과 관리자별 기능이 따로 있어 로그인시 관리자여부를 확인하였고 </a:t>
            </a:r>
            <a:endParaRPr sz="150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INNER JOIN을 적극적으로 활용해 설문 내용을 뽑아내었음.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2875"/>
            <a:ext cx="1801800" cy="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11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87" name="Google Shape;187;p23"/>
          <p:cNvCxnSpPr/>
          <p:nvPr/>
        </p:nvCxnSpPr>
        <p:spPr>
          <a:xfrm>
            <a:off x="52550" y="52975"/>
            <a:ext cx="12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50" y="1037700"/>
            <a:ext cx="6643800" cy="39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/>
          <p:nvPr/>
        </p:nvSpPr>
        <p:spPr>
          <a:xfrm>
            <a:off x="6868575" y="1037700"/>
            <a:ext cx="2005500" cy="3930000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-283675" y="12875"/>
            <a:ext cx="93918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   자바사용코드</a:t>
            </a:r>
            <a:endParaRPr b="1" sz="1800"/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/>
              <a:t>전체삭제</a:t>
            </a:r>
            <a:r>
              <a:rPr lang="ko" sz="1500"/>
              <a:t>기능 : </a:t>
            </a:r>
            <a:r>
              <a:rPr lang="ko" sz="1500">
                <a:solidFill>
                  <a:schemeClr val="dk1"/>
                </a:solidFill>
              </a:rPr>
              <a:t>개인은 개인의 설문내역만 삭제가능하고 관리자는 전체삭제가 가능하여 로그인시 관리자여부를 확인하였고 DELETE 문을 사용하여 데이터를 삭제, 데이터가 남아있는지 확인까지 거쳐 전체삭제여부를 출력하였음.</a:t>
            </a:r>
            <a:endParaRPr sz="1500">
              <a:solidFill>
                <a:schemeClr val="dk1"/>
              </a:solidFill>
            </a:endParaRPr>
          </a:p>
          <a:p>
            <a:pPr indent="-323850" lvl="0" marL="13716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97" name="Google Shape;197;p24"/>
          <p:cNvSpPr txBox="1"/>
          <p:nvPr>
            <p:ph idx="1" type="subTitle"/>
          </p:nvPr>
        </p:nvSpPr>
        <p:spPr>
          <a:xfrm>
            <a:off x="0" y="12875"/>
            <a:ext cx="1801800" cy="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12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98" name="Google Shape;198;p24"/>
          <p:cNvCxnSpPr/>
          <p:nvPr/>
        </p:nvCxnSpPr>
        <p:spPr>
          <a:xfrm>
            <a:off x="52550" y="52975"/>
            <a:ext cx="12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25" y="1107700"/>
            <a:ext cx="4959950" cy="386152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/>
          <p:nvPr/>
        </p:nvSpPr>
        <p:spPr>
          <a:xfrm>
            <a:off x="5161125" y="1107846"/>
            <a:ext cx="3713100" cy="3861600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/>
        </p:nvSpPr>
        <p:spPr>
          <a:xfrm>
            <a:off x="174950" y="12875"/>
            <a:ext cx="89259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/>
              <a:t>   </a:t>
            </a:r>
            <a:r>
              <a:rPr b="1" lang="ko" sz="1800"/>
              <a:t>자바사용코드</a:t>
            </a:r>
            <a:endParaRPr b="1" sz="18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설문시작 및 DB저장기능 : 로그인 후 SELECT문으로 설문에 필요한 데이터를 출력하고INSERT문을 활용해 DB에 데이터를 저장함.</a:t>
            </a:r>
            <a:endParaRPr sz="1500"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25" y="1033775"/>
            <a:ext cx="5047550" cy="392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/>
          <p:nvPr/>
        </p:nvSpPr>
        <p:spPr>
          <a:xfrm>
            <a:off x="5161125" y="1038500"/>
            <a:ext cx="3713100" cy="3920400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5"/>
          <p:cNvSpPr txBox="1"/>
          <p:nvPr>
            <p:ph idx="1" type="subTitle"/>
          </p:nvPr>
        </p:nvSpPr>
        <p:spPr>
          <a:xfrm>
            <a:off x="0" y="12875"/>
            <a:ext cx="1801800" cy="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13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09" name="Google Shape;209;p25"/>
          <p:cNvCxnSpPr/>
          <p:nvPr/>
        </p:nvCxnSpPr>
        <p:spPr>
          <a:xfrm>
            <a:off x="52550" y="52975"/>
            <a:ext cx="12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/>
          <p:nvPr/>
        </p:nvSpPr>
        <p:spPr>
          <a:xfrm>
            <a:off x="-17325" y="-25625"/>
            <a:ext cx="2550000" cy="5213400"/>
          </a:xfrm>
          <a:prstGeom prst="rect">
            <a:avLst/>
          </a:prstGeom>
          <a:solidFill>
            <a:srgbClr val="FFFFFF">
              <a:alpha val="71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>
            <a:off x="2890650" y="453825"/>
            <a:ext cx="5941800" cy="4244700"/>
          </a:xfrm>
          <a:prstGeom prst="rect">
            <a:avLst/>
          </a:prstGeom>
          <a:solidFill>
            <a:srgbClr val="FFFFFF">
              <a:alpha val="401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"/>
          <p:cNvSpPr txBox="1"/>
          <p:nvPr>
            <p:ph idx="4294967295" type="title"/>
          </p:nvPr>
        </p:nvSpPr>
        <p:spPr>
          <a:xfrm>
            <a:off x="256900" y="2209200"/>
            <a:ext cx="195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120"/>
              <a:t>느낀점</a:t>
            </a:r>
            <a:endParaRPr b="1" sz="3120"/>
          </a:p>
        </p:txBody>
      </p:sp>
      <p:sp>
        <p:nvSpPr>
          <p:cNvPr id="220" name="Google Shape;220;p26"/>
          <p:cNvSpPr txBox="1"/>
          <p:nvPr/>
        </p:nvSpPr>
        <p:spPr>
          <a:xfrm>
            <a:off x="2969200" y="470550"/>
            <a:ext cx="5990700" cy="4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FF"/>
                </a:solidFill>
              </a:rPr>
              <a:t>안지영</a:t>
            </a:r>
            <a:r>
              <a:rPr lang="ko">
                <a:solidFill>
                  <a:srgbClr val="0000FF"/>
                </a:solidFill>
              </a:rPr>
              <a:t> </a:t>
            </a:r>
            <a:r>
              <a:rPr b="1" lang="ko">
                <a:solidFill>
                  <a:srgbClr val="000000"/>
                </a:solidFill>
              </a:rPr>
              <a:t>하나의 팀으로 </a:t>
            </a:r>
            <a:r>
              <a:rPr b="1" lang="ko"/>
              <a:t> 각자 기능을 분할하여 개발하였으며, 코드를 작업하는 스타일이나 생각하는 게 서로 다른데 그걸 맞춰가는 과정에서 협업이라는 것을 조금이나마 느낄 수 있었습니다. 완성 후에는 성취감을 크게 느꼈습니다.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FF"/>
                </a:solidFill>
              </a:rPr>
              <a:t>이재현</a:t>
            </a:r>
            <a:r>
              <a:rPr lang="ko">
                <a:solidFill>
                  <a:srgbClr val="0000FF"/>
                </a:solidFill>
              </a:rPr>
              <a:t> </a:t>
            </a:r>
            <a:r>
              <a:rPr b="1" lang="ko"/>
              <a:t>타인이 작성한것만 보다가  요구사항정의서와 화면정의서를 직접       작성 및 구현하면서 부족한 부분, </a:t>
            </a:r>
            <a:r>
              <a:rPr b="1" lang="ko">
                <a:solidFill>
                  <a:srgbClr val="000000"/>
                </a:solidFill>
              </a:rPr>
              <a:t>과한 부분을 알게 되었으며, 이를 통해</a:t>
            </a:r>
            <a:r>
              <a:rPr b="1" lang="ko"/>
              <a:t> </a:t>
            </a:r>
            <a:r>
              <a:rPr b="1" lang="ko">
                <a:solidFill>
                  <a:srgbClr val="000000"/>
                </a:solidFill>
              </a:rPr>
              <a:t>기본적인 작성방법을 터득할 수 있었습니다.</a:t>
            </a:r>
            <a:endParaRPr b="1">
              <a:solidFill>
                <a:srgbClr val="000000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FF"/>
                </a:solidFill>
              </a:rPr>
              <a:t>김남광</a:t>
            </a:r>
            <a:r>
              <a:rPr lang="ko">
                <a:solidFill>
                  <a:srgbClr val="0000FF"/>
                </a:solidFill>
              </a:rPr>
              <a:t> </a:t>
            </a:r>
            <a:r>
              <a:rPr b="1" lang="ko"/>
              <a:t>프로젝트를 하면서 부족한 점을 많이 알게 되었고, 팀원과 주변 동료들로 인해 많은 경험을 할 수 있었던 프로젝트였던 것 같습니다. 그리고 무엇보다 팀 프로젝트에서 팀워크가 얼마나 중요한 것인지도 깨달았던 것 같습니다. 저의 부족한 점을 다시 되돌아보는 첫 프로젝트였으며, 더   열심히 해야겠다는 생각을 하게 되었습니다.</a:t>
            </a:r>
            <a:endParaRPr b="1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FF"/>
                </a:solidFill>
              </a:rPr>
              <a:t>김석진</a:t>
            </a:r>
            <a:r>
              <a:rPr lang="ko">
                <a:solidFill>
                  <a:srgbClr val="0000FF"/>
                </a:solidFill>
              </a:rPr>
              <a:t> </a:t>
            </a:r>
            <a:r>
              <a:rPr b="1" lang="ko"/>
              <a:t>원하는 화면을 출력하기 위해 직접 어떻게 주고 받는지 과정을 직접 쓰고 수정하면서 많은것을 터득할 수 있었습니다.</a:t>
            </a:r>
            <a:endParaRPr b="1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" name="Google Shape;221;p26"/>
          <p:cNvCxnSpPr/>
          <p:nvPr/>
        </p:nvCxnSpPr>
        <p:spPr>
          <a:xfrm>
            <a:off x="87500" y="83925"/>
            <a:ext cx="165900" cy="16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6"/>
          <p:cNvSpPr txBox="1"/>
          <p:nvPr>
            <p:ph idx="1" type="subTitle"/>
          </p:nvPr>
        </p:nvSpPr>
        <p:spPr>
          <a:xfrm>
            <a:off x="189425" y="173625"/>
            <a:ext cx="1801800" cy="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14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/>
          <p:nvPr/>
        </p:nvSpPr>
        <p:spPr>
          <a:xfrm>
            <a:off x="751150" y="1546225"/>
            <a:ext cx="4497300" cy="1729200"/>
          </a:xfrm>
          <a:prstGeom prst="rect">
            <a:avLst/>
          </a:prstGeom>
          <a:solidFill>
            <a:srgbClr val="000000">
              <a:alpha val="66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7"/>
          <p:cNvSpPr txBox="1"/>
          <p:nvPr>
            <p:ph idx="4294967295" type="title"/>
          </p:nvPr>
        </p:nvSpPr>
        <p:spPr>
          <a:xfrm>
            <a:off x="955500" y="2075250"/>
            <a:ext cx="41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320">
                <a:solidFill>
                  <a:schemeClr val="lt1"/>
                </a:solidFill>
              </a:rPr>
              <a:t>“감사합니다”</a:t>
            </a:r>
            <a:endParaRPr b="1" sz="3320">
              <a:solidFill>
                <a:schemeClr val="lt1"/>
              </a:solidFill>
            </a:endParaRPr>
          </a:p>
        </p:txBody>
      </p:sp>
      <p:cxnSp>
        <p:nvCxnSpPr>
          <p:cNvPr id="232" name="Google Shape;232;p27"/>
          <p:cNvCxnSpPr/>
          <p:nvPr/>
        </p:nvCxnSpPr>
        <p:spPr>
          <a:xfrm>
            <a:off x="1537075" y="2786275"/>
            <a:ext cx="3711300" cy="17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7"/>
          <p:cNvCxnSpPr/>
          <p:nvPr/>
        </p:nvCxnSpPr>
        <p:spPr>
          <a:xfrm>
            <a:off x="87500" y="83925"/>
            <a:ext cx="165900" cy="16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7"/>
          <p:cNvSpPr txBox="1"/>
          <p:nvPr>
            <p:ph idx="1" type="subTitle"/>
          </p:nvPr>
        </p:nvSpPr>
        <p:spPr>
          <a:xfrm>
            <a:off x="189425" y="173625"/>
            <a:ext cx="1801800" cy="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ko" sz="1020">
                <a:solidFill>
                  <a:schemeClr val="dk1"/>
                </a:solidFill>
              </a:rPr>
              <a:t>END</a:t>
            </a:r>
            <a:endParaRPr sz="102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820"/>
              <a:t>목차</a:t>
            </a:r>
            <a:endParaRPr b="1" sz="2820"/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0" r="0" t="21709"/>
          <a:stretch/>
        </p:blipFill>
        <p:spPr>
          <a:xfrm>
            <a:off x="311700" y="1231872"/>
            <a:ext cx="8611776" cy="3708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4"/>
          <p:cNvCxnSpPr/>
          <p:nvPr/>
        </p:nvCxnSpPr>
        <p:spPr>
          <a:xfrm>
            <a:off x="323250" y="1144550"/>
            <a:ext cx="8592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4"/>
          <p:cNvSpPr txBox="1"/>
          <p:nvPr>
            <p:ph type="title"/>
          </p:nvPr>
        </p:nvSpPr>
        <p:spPr>
          <a:xfrm>
            <a:off x="433500" y="801575"/>
            <a:ext cx="85206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ko" sz="1448"/>
              <a:t>01_팀원 소개  02_선정 동기  03_화면정의서  04_주요화면&amp;코드  05_소감</a:t>
            </a:r>
            <a:endParaRPr sz="1448"/>
          </a:p>
        </p:txBody>
      </p:sp>
      <p:cxnSp>
        <p:nvCxnSpPr>
          <p:cNvPr id="76" name="Google Shape;76;p14"/>
          <p:cNvCxnSpPr/>
          <p:nvPr/>
        </p:nvCxnSpPr>
        <p:spPr>
          <a:xfrm>
            <a:off x="87500" y="83925"/>
            <a:ext cx="165900" cy="16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4"/>
          <p:cNvSpPr txBox="1"/>
          <p:nvPr>
            <p:ph idx="4294967295" type="subTitle"/>
          </p:nvPr>
        </p:nvSpPr>
        <p:spPr>
          <a:xfrm>
            <a:off x="189425" y="173625"/>
            <a:ext cx="1801800" cy="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4">
            <a:alphaModFix/>
          </a:blip>
          <a:srcRect b="0" l="0" r="0" t="23541"/>
          <a:stretch/>
        </p:blipFill>
        <p:spPr>
          <a:xfrm>
            <a:off x="311700" y="1231875"/>
            <a:ext cx="8642400" cy="375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팀원 소개</a:t>
            </a:r>
            <a:endParaRPr b="1"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b="23964" l="5774" r="3151" t="8340"/>
          <a:stretch/>
        </p:blipFill>
        <p:spPr>
          <a:xfrm>
            <a:off x="275100" y="1152475"/>
            <a:ext cx="8593800" cy="37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-60600" y="958450"/>
            <a:ext cx="9265200" cy="4165500"/>
          </a:xfrm>
          <a:prstGeom prst="rect">
            <a:avLst/>
          </a:prstGeom>
          <a:solidFill>
            <a:srgbClr val="FFFFFF">
              <a:alpha val="51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5"/>
          <p:cNvCxnSpPr/>
          <p:nvPr/>
        </p:nvCxnSpPr>
        <p:spPr>
          <a:xfrm>
            <a:off x="87500" y="83925"/>
            <a:ext cx="165900" cy="16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5"/>
          <p:cNvSpPr txBox="1"/>
          <p:nvPr>
            <p:ph idx="4294967295" type="subTitle"/>
          </p:nvPr>
        </p:nvSpPr>
        <p:spPr>
          <a:xfrm>
            <a:off x="189425" y="173625"/>
            <a:ext cx="1801800" cy="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50" y="1694175"/>
            <a:ext cx="1881374" cy="250740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5450" y="1694175"/>
            <a:ext cx="1881376" cy="250850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6">
            <a:alphaModFix/>
          </a:blip>
          <a:srcRect b="0" l="0" r="13179" t="0"/>
          <a:stretch/>
        </p:blipFill>
        <p:spPr>
          <a:xfrm>
            <a:off x="4708150" y="1699600"/>
            <a:ext cx="1933548" cy="250849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" name="Google Shape;92;p15"/>
          <p:cNvSpPr/>
          <p:nvPr/>
        </p:nvSpPr>
        <p:spPr>
          <a:xfrm>
            <a:off x="6913025" y="1703175"/>
            <a:ext cx="1758600" cy="2489400"/>
          </a:xfrm>
          <a:prstGeom prst="rect">
            <a:avLst/>
          </a:prstGeom>
          <a:solidFill>
            <a:srgbClr val="FFFFFF">
              <a:alpha val="82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6275" y="1703163"/>
            <a:ext cx="2192100" cy="219207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15"/>
          <p:cNvSpPr/>
          <p:nvPr/>
        </p:nvSpPr>
        <p:spPr>
          <a:xfrm>
            <a:off x="462975" y="1668500"/>
            <a:ext cx="8208600" cy="2508600"/>
          </a:xfrm>
          <a:prstGeom prst="rect">
            <a:avLst/>
          </a:prstGeom>
          <a:solidFill>
            <a:srgbClr val="FFFFFF">
              <a:alpha val="8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 txBox="1"/>
          <p:nvPr>
            <p:ph idx="4294967295" type="subTitle"/>
          </p:nvPr>
        </p:nvSpPr>
        <p:spPr>
          <a:xfrm>
            <a:off x="482288" y="2411500"/>
            <a:ext cx="1801800" cy="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i="1" lang="ko" sz="1290">
                <a:solidFill>
                  <a:schemeClr val="lt1"/>
                </a:solidFill>
              </a:rPr>
              <a:t>안지영</a:t>
            </a:r>
            <a:endParaRPr b="1" i="1" sz="129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b="1" i="1" lang="ko" sz="1290">
                <a:solidFill>
                  <a:schemeClr val="lt1"/>
                </a:solidFill>
              </a:rPr>
              <a:t>AppMain</a:t>
            </a:r>
            <a:endParaRPr b="1" i="1" sz="129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b="1" i="1" lang="ko" sz="1290">
                <a:solidFill>
                  <a:schemeClr val="lt1"/>
                </a:solidFill>
              </a:rPr>
              <a:t>DB접속 / 메뉴 선택</a:t>
            </a:r>
            <a:endParaRPr b="1" i="1" sz="1290">
              <a:solidFill>
                <a:schemeClr val="lt1"/>
              </a:solidFill>
            </a:endParaRPr>
          </a:p>
        </p:txBody>
      </p:sp>
      <p:sp>
        <p:nvSpPr>
          <p:cNvPr id="96" name="Google Shape;96;p15"/>
          <p:cNvSpPr txBox="1"/>
          <p:nvPr>
            <p:ph idx="4294967295" type="subTitle"/>
          </p:nvPr>
        </p:nvSpPr>
        <p:spPr>
          <a:xfrm>
            <a:off x="2633325" y="2411500"/>
            <a:ext cx="1801800" cy="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i="1" lang="ko" sz="1290">
                <a:solidFill>
                  <a:schemeClr val="lt1"/>
                </a:solidFill>
              </a:rPr>
              <a:t>이재현</a:t>
            </a:r>
            <a:endParaRPr b="1" i="1" sz="129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b="1" i="1" lang="ko" sz="1290">
                <a:solidFill>
                  <a:schemeClr val="lt1"/>
                </a:solidFill>
              </a:rPr>
              <a:t>AppSearch AppStatistics</a:t>
            </a:r>
            <a:endParaRPr b="1" i="1" sz="129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b="1" i="1" lang="ko" sz="1290">
                <a:solidFill>
                  <a:schemeClr val="lt1"/>
                </a:solidFill>
              </a:rPr>
              <a:t>설문내역검색 / 통계</a:t>
            </a:r>
            <a:endParaRPr b="1" i="1" sz="1290">
              <a:solidFill>
                <a:schemeClr val="lt1"/>
              </a:solidFill>
            </a:endParaRPr>
          </a:p>
        </p:txBody>
      </p:sp>
      <p:sp>
        <p:nvSpPr>
          <p:cNvPr id="97" name="Google Shape;97;p15"/>
          <p:cNvSpPr txBox="1"/>
          <p:nvPr>
            <p:ph idx="4294967295" type="subTitle"/>
          </p:nvPr>
        </p:nvSpPr>
        <p:spPr>
          <a:xfrm>
            <a:off x="4741000" y="2378125"/>
            <a:ext cx="1801800" cy="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i="1" lang="ko" sz="1290">
                <a:solidFill>
                  <a:schemeClr val="lt1"/>
                </a:solidFill>
              </a:rPr>
              <a:t>김남광</a:t>
            </a:r>
            <a:endParaRPr b="1" i="1" sz="129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b="1" i="1" lang="ko" sz="1290">
                <a:solidFill>
                  <a:schemeClr val="lt1"/>
                </a:solidFill>
              </a:rPr>
              <a:t>AppDelete AppDeleteAll</a:t>
            </a:r>
            <a:endParaRPr b="1" i="1" sz="129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b="1" i="1" lang="ko" sz="1290">
                <a:solidFill>
                  <a:schemeClr val="lt1"/>
                </a:solidFill>
              </a:rPr>
              <a:t>개인설문내역삭제 전체설문내역삭제</a:t>
            </a:r>
            <a:endParaRPr b="1" i="1" sz="1290">
              <a:solidFill>
                <a:schemeClr val="lt1"/>
              </a:solidFill>
            </a:endParaRPr>
          </a:p>
        </p:txBody>
      </p:sp>
      <p:sp>
        <p:nvSpPr>
          <p:cNvPr id="98" name="Google Shape;98;p15"/>
          <p:cNvSpPr txBox="1"/>
          <p:nvPr>
            <p:ph idx="4294967295" type="subTitle"/>
          </p:nvPr>
        </p:nvSpPr>
        <p:spPr>
          <a:xfrm>
            <a:off x="6913025" y="2411500"/>
            <a:ext cx="1801800" cy="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i="1" lang="ko" sz="1290">
                <a:solidFill>
                  <a:schemeClr val="lt1"/>
                </a:solidFill>
              </a:rPr>
              <a:t>김석진</a:t>
            </a:r>
            <a:endParaRPr b="1" i="1" sz="129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b="1" i="1" lang="ko" sz="1290">
                <a:solidFill>
                  <a:schemeClr val="lt1"/>
                </a:solidFill>
              </a:rPr>
              <a:t>AppCheck   AppStart</a:t>
            </a:r>
            <a:endParaRPr b="1" i="1" sz="129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b="1" i="1" lang="ko" sz="1290">
                <a:solidFill>
                  <a:schemeClr val="lt1"/>
                </a:solidFill>
              </a:rPr>
              <a:t>회원중복확인 </a:t>
            </a:r>
            <a:r>
              <a:rPr b="1" i="1" lang="ko" sz="1290">
                <a:solidFill>
                  <a:schemeClr val="lt1"/>
                </a:solidFill>
                <a:highlight>
                  <a:schemeClr val="lt2"/>
                </a:highlight>
              </a:rPr>
              <a:t>설문시작</a:t>
            </a:r>
            <a:endParaRPr b="1" i="1" sz="1290">
              <a:solidFill>
                <a:schemeClr val="lt1"/>
              </a:solidFill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 b="0" l="0" r="4942" t="0"/>
          <a:stretch/>
        </p:blipFill>
        <p:spPr>
          <a:xfrm>
            <a:off x="-32550" y="0"/>
            <a:ext cx="9176551" cy="518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/>
          <p:nvPr/>
        </p:nvSpPr>
        <p:spPr>
          <a:xfrm>
            <a:off x="-253075" y="1803425"/>
            <a:ext cx="9780600" cy="1502100"/>
          </a:xfrm>
          <a:prstGeom prst="rect">
            <a:avLst/>
          </a:prstGeom>
          <a:solidFill>
            <a:srgbClr val="FFFFFF">
              <a:alpha val="496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</a:rPr>
              <a:t>팀원들의 공통적인 관심사</a:t>
            </a:r>
            <a:r>
              <a:rPr b="1" lang="ko" sz="2100">
                <a:solidFill>
                  <a:schemeClr val="dk1"/>
                </a:solidFill>
              </a:rPr>
              <a:t>가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B7DDFF"/>
                </a:solidFill>
              </a:rPr>
              <a:t>운동</a:t>
            </a:r>
            <a:r>
              <a:rPr b="1" lang="ko" sz="2100">
                <a:solidFill>
                  <a:schemeClr val="dk1"/>
                </a:solidFill>
              </a:rPr>
              <a:t>이 라는 점에 착안해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</a:rPr>
              <a:t>헬스장 설문조사를 주제로 선택하였습니다.</a:t>
            </a:r>
            <a:endParaRPr b="1" sz="1100"/>
          </a:p>
        </p:txBody>
      </p:sp>
      <p:cxnSp>
        <p:nvCxnSpPr>
          <p:cNvPr id="107" name="Google Shape;107;p16"/>
          <p:cNvCxnSpPr/>
          <p:nvPr/>
        </p:nvCxnSpPr>
        <p:spPr>
          <a:xfrm>
            <a:off x="87500" y="83925"/>
            <a:ext cx="165900" cy="165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6"/>
          <p:cNvSpPr txBox="1"/>
          <p:nvPr>
            <p:ph idx="4294967295" type="subTitle"/>
          </p:nvPr>
        </p:nvSpPr>
        <p:spPr>
          <a:xfrm>
            <a:off x="189425" y="173625"/>
            <a:ext cx="1801800" cy="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>
            <p:ph idx="4294967295" type="title"/>
          </p:nvPr>
        </p:nvSpPr>
        <p:spPr>
          <a:xfrm>
            <a:off x="180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920"/>
              <a:t>화면정의서</a:t>
            </a:r>
            <a:endParaRPr b="1" sz="2920"/>
          </a:p>
        </p:txBody>
      </p:sp>
      <p:cxnSp>
        <p:nvCxnSpPr>
          <p:cNvPr id="117" name="Google Shape;117;p17"/>
          <p:cNvCxnSpPr/>
          <p:nvPr/>
        </p:nvCxnSpPr>
        <p:spPr>
          <a:xfrm>
            <a:off x="87500" y="83925"/>
            <a:ext cx="165900" cy="165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7"/>
          <p:cNvSpPr txBox="1"/>
          <p:nvPr>
            <p:ph idx="1" type="subTitle"/>
          </p:nvPr>
        </p:nvSpPr>
        <p:spPr>
          <a:xfrm>
            <a:off x="189425" y="173625"/>
            <a:ext cx="1801800" cy="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1796250" y="2923375"/>
            <a:ext cx="4998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hlinkClick r:id="rId4"/>
              </a:rPr>
              <a:t>https://github.com/KimNamKwang/Holy_Moly/blob/main/Screen_Definition/Screen_Definition(Holy_Moly).pdf</a:t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25" y="709060"/>
            <a:ext cx="2976108" cy="383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0398" y="709060"/>
            <a:ext cx="2817515" cy="383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7181" y="706807"/>
            <a:ext cx="2817519" cy="3839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8"/>
          <p:cNvCxnSpPr/>
          <p:nvPr/>
        </p:nvCxnSpPr>
        <p:spPr>
          <a:xfrm>
            <a:off x="87500" y="83925"/>
            <a:ext cx="165900" cy="165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18"/>
          <p:cNvSpPr txBox="1"/>
          <p:nvPr>
            <p:ph idx="1" type="subTitle"/>
          </p:nvPr>
        </p:nvSpPr>
        <p:spPr>
          <a:xfrm>
            <a:off x="189425" y="173625"/>
            <a:ext cx="1801800" cy="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25" y="709060"/>
            <a:ext cx="2976108" cy="383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0398" y="709060"/>
            <a:ext cx="2817515" cy="383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7181" y="706807"/>
            <a:ext cx="2817519" cy="3839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019" y="709050"/>
            <a:ext cx="2665583" cy="383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0400" y="783000"/>
            <a:ext cx="2629450" cy="379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9">
            <a:alphaModFix/>
          </a:blip>
          <a:srcRect b="8500" l="0" r="6994" t="0"/>
          <a:stretch/>
        </p:blipFill>
        <p:spPr>
          <a:xfrm>
            <a:off x="6167200" y="706800"/>
            <a:ext cx="2714000" cy="368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19"/>
          <p:cNvCxnSpPr/>
          <p:nvPr/>
        </p:nvCxnSpPr>
        <p:spPr>
          <a:xfrm>
            <a:off x="87500" y="83925"/>
            <a:ext cx="165900" cy="165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9"/>
          <p:cNvSpPr txBox="1"/>
          <p:nvPr>
            <p:ph idx="1" type="subTitle"/>
          </p:nvPr>
        </p:nvSpPr>
        <p:spPr>
          <a:xfrm>
            <a:off x="189425" y="173625"/>
            <a:ext cx="1801800" cy="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7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>
            <a:hlinkClick r:id="rId3"/>
          </p:cNvPr>
          <p:cNvSpPr txBox="1"/>
          <p:nvPr>
            <p:ph idx="4294967295" type="title"/>
          </p:nvPr>
        </p:nvSpPr>
        <p:spPr>
          <a:xfrm>
            <a:off x="311700" y="357850"/>
            <a:ext cx="85206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실행 화면</a:t>
            </a:r>
            <a:endParaRPr b="1"/>
          </a:p>
        </p:txBody>
      </p:sp>
      <p:cxnSp>
        <p:nvCxnSpPr>
          <p:cNvPr id="152" name="Google Shape;152;p20"/>
          <p:cNvCxnSpPr/>
          <p:nvPr/>
        </p:nvCxnSpPr>
        <p:spPr>
          <a:xfrm>
            <a:off x="87500" y="83925"/>
            <a:ext cx="165900" cy="16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0"/>
          <p:cNvSpPr txBox="1"/>
          <p:nvPr>
            <p:ph idx="1" type="subTitle"/>
          </p:nvPr>
        </p:nvSpPr>
        <p:spPr>
          <a:xfrm>
            <a:off x="189425" y="173625"/>
            <a:ext cx="1801800" cy="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8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54" name="Google Shape;154;p20"/>
          <p:cNvCxnSpPr/>
          <p:nvPr/>
        </p:nvCxnSpPr>
        <p:spPr>
          <a:xfrm>
            <a:off x="87500" y="83925"/>
            <a:ext cx="165900" cy="16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20"/>
          <p:cNvSpPr txBox="1"/>
          <p:nvPr/>
        </p:nvSpPr>
        <p:spPr>
          <a:xfrm>
            <a:off x="3763825" y="619600"/>
            <a:ext cx="35235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4"/>
              </a:rPr>
              <a:t>홀리몰리_세미 프로젝트</a:t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5">
            <a:alphaModFix/>
          </a:blip>
          <a:srcRect b="0" l="0" r="0" t="23541"/>
          <a:stretch/>
        </p:blipFill>
        <p:spPr>
          <a:xfrm>
            <a:off x="311700" y="1258075"/>
            <a:ext cx="8520600" cy="364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 rotWithShape="1">
          <a:blip r:embed="rId6">
            <a:alphaModFix/>
          </a:blip>
          <a:srcRect b="0" l="0" r="0" t="21709"/>
          <a:stretch/>
        </p:blipFill>
        <p:spPr>
          <a:xfrm>
            <a:off x="311700" y="1231872"/>
            <a:ext cx="8611776" cy="370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50" y="253225"/>
            <a:ext cx="2978700" cy="3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9788" y="1610725"/>
            <a:ext cx="2902275" cy="329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4075" y="253213"/>
            <a:ext cx="2978700" cy="31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1900" y="1707676"/>
            <a:ext cx="2902249" cy="319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>
            <p:ph idx="4294967295" type="title"/>
          </p:nvPr>
        </p:nvSpPr>
        <p:spPr>
          <a:xfrm>
            <a:off x="7265225" y="595225"/>
            <a:ext cx="195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500"/>
              <a:t>주요화면</a:t>
            </a:r>
            <a:endParaRPr b="1" sz="2500"/>
          </a:p>
        </p:txBody>
      </p:sp>
      <p:sp>
        <p:nvSpPr>
          <p:cNvPr id="168" name="Google Shape;168;p21"/>
          <p:cNvSpPr txBox="1"/>
          <p:nvPr>
            <p:ph idx="1" type="subTitle"/>
          </p:nvPr>
        </p:nvSpPr>
        <p:spPr>
          <a:xfrm>
            <a:off x="0" y="12875"/>
            <a:ext cx="1801800" cy="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9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69" name="Google Shape;169;p21"/>
          <p:cNvCxnSpPr/>
          <p:nvPr/>
        </p:nvCxnSpPr>
        <p:spPr>
          <a:xfrm>
            <a:off x="52550" y="52975"/>
            <a:ext cx="12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